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2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59" r:id="rId16"/>
  </p:sldIdLst>
  <p:sldSz cx="9144000" cy="6858000" type="screen4x3"/>
  <p:notesSz cx="7053263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391" autoAdjust="0"/>
  </p:normalViewPr>
  <p:slideViewPr>
    <p:cSldViewPr>
      <p:cViewPr varScale="1">
        <p:scale>
          <a:sx n="53" d="100"/>
          <a:sy n="53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8630"/>
          </a:xfrm>
          <a:prstGeom prst="rect">
            <a:avLst/>
          </a:prstGeom>
        </p:spPr>
        <p:txBody>
          <a:bodyPr vert="horz" lIns="93854" tIns="46927" rIns="93854" bIns="469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8630"/>
          </a:xfrm>
          <a:prstGeom prst="rect">
            <a:avLst/>
          </a:prstGeom>
        </p:spPr>
        <p:txBody>
          <a:bodyPr vert="horz" lIns="93854" tIns="46927" rIns="93854" bIns="46927" rtlCol="0"/>
          <a:lstStyle>
            <a:lvl1pPr algn="r">
              <a:defRPr sz="1200"/>
            </a:lvl1pPr>
          </a:lstStyle>
          <a:p>
            <a:fld id="{9067BC1A-C934-48E5-B6AA-18051D0336C2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54" tIns="46927" rIns="93854" bIns="469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51985"/>
            <a:ext cx="5642610" cy="4217670"/>
          </a:xfrm>
          <a:prstGeom prst="rect">
            <a:avLst/>
          </a:prstGeom>
        </p:spPr>
        <p:txBody>
          <a:bodyPr vert="horz" lIns="93854" tIns="46927" rIns="93854" bIns="469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56414" cy="468630"/>
          </a:xfrm>
          <a:prstGeom prst="rect">
            <a:avLst/>
          </a:prstGeom>
        </p:spPr>
        <p:txBody>
          <a:bodyPr vert="horz" lIns="93854" tIns="46927" rIns="93854" bIns="469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902343"/>
            <a:ext cx="3056414" cy="468630"/>
          </a:xfrm>
          <a:prstGeom prst="rect">
            <a:avLst/>
          </a:prstGeom>
        </p:spPr>
        <p:txBody>
          <a:bodyPr vert="horz" lIns="93854" tIns="46927" rIns="93854" bIns="46927" rtlCol="0" anchor="b"/>
          <a:lstStyle>
            <a:lvl1pPr algn="r">
              <a:defRPr sz="1200"/>
            </a:lvl1pPr>
          </a:lstStyle>
          <a:p>
            <a:fld id="{8C5AE935-5143-4452-945C-DDF8B00086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8540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</a:t>
            </a:r>
            <a:r>
              <a:rPr lang="en-US" baseline="0" dirty="0" smtClean="0"/>
              <a:t> 1 – Back to Boolean Logic</a:t>
            </a:r>
          </a:p>
          <a:p>
            <a:r>
              <a:rPr lang="en-US" baseline="0" dirty="0" smtClean="0"/>
              <a:t>	We use </a:t>
            </a:r>
            <a:r>
              <a:rPr lang="en-US" baseline="0" dirty="0" err="1" smtClean="0"/>
              <a:t>boolean</a:t>
            </a:r>
            <a:r>
              <a:rPr lang="en-US" baseline="0" dirty="0" smtClean="0"/>
              <a:t> logic in every day life probably without even realizing it</a:t>
            </a:r>
          </a:p>
          <a:p>
            <a:r>
              <a:rPr lang="en-US" baseline="0" dirty="0" smtClean="0"/>
              <a:t>	We also use it when we are searching for things on the internet</a:t>
            </a:r>
          </a:p>
          <a:p>
            <a:r>
              <a:rPr lang="en-US" baseline="0" dirty="0" smtClean="0"/>
              <a:t>Click 2 – The Output or answer to the algebraic equation using Boolean Logic leads to an answer of either on or off, 1 or 0, T or F</a:t>
            </a:r>
          </a:p>
          <a:p>
            <a:r>
              <a:rPr lang="en-US" baseline="0" dirty="0" smtClean="0"/>
              <a:t>	Boolean logic was used for its logic gates as the next diagram shows…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logic statements represent voltages</a:t>
            </a:r>
            <a:r>
              <a:rPr lang="en-US" baseline="0" dirty="0" smtClean="0"/>
              <a:t> or currents that are turned on or off throughout the machine allowing it to send output according to our needs – in English!</a:t>
            </a:r>
          </a:p>
          <a:p>
            <a:r>
              <a:rPr lang="en-US" baseline="0" dirty="0" smtClean="0"/>
              <a:t>So why use circuits?</a:t>
            </a:r>
          </a:p>
          <a:p>
            <a:r>
              <a:rPr lang="en-US" baseline="0" dirty="0" smtClean="0"/>
              <a:t>	this is the least expensive way to mass produce a logical gate and a logical gate </a:t>
            </a:r>
            <a:r>
              <a:rPr lang="en-US" dirty="0" smtClean="0"/>
              <a:t>use the fewest number of transistors in order to reduce their size, power consumption and cost, and increase reliability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black-box is an object which receives and sends </a:t>
            </a:r>
            <a:r>
              <a:rPr lang="en-US" i="1" dirty="0" smtClean="0"/>
              <a:t>messages</a:t>
            </a:r>
            <a:r>
              <a:rPr lang="en-US" dirty="0" smtClean="0"/>
              <a:t>. A black box actually contains </a:t>
            </a:r>
            <a:r>
              <a:rPr lang="en-US" i="1" dirty="0" smtClean="0"/>
              <a:t>code</a:t>
            </a:r>
            <a:r>
              <a:rPr lang="en-US" dirty="0" smtClean="0"/>
              <a:t> (sequences of computer instructions) and </a:t>
            </a:r>
            <a:r>
              <a:rPr lang="en-US" i="1" dirty="0" smtClean="0"/>
              <a:t>data</a:t>
            </a:r>
            <a:r>
              <a:rPr lang="en-US" dirty="0" smtClean="0"/>
              <a:t> (information which the instructions operates on). </a:t>
            </a:r>
          </a:p>
          <a:p>
            <a:r>
              <a:rPr lang="en-US" dirty="0" smtClean="0"/>
              <a:t>	Black Boxed so they were not messed with which would cause your software to no longer work correctly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4635" indent="-234635">
              <a:buAutoNum type="arabicPeriod"/>
            </a:pPr>
            <a:r>
              <a:rPr lang="en-US" dirty="0" smtClean="0"/>
              <a:t>Why did computers </a:t>
            </a:r>
            <a:r>
              <a:rPr lang="en-US" baseline="0" dirty="0" smtClean="0"/>
              <a:t>develop? Because of the human need to quantify</a:t>
            </a:r>
          </a:p>
          <a:p>
            <a:pPr marL="234635" indent="-234635">
              <a:buAutoNum type="arabicPeriod"/>
            </a:pPr>
            <a:r>
              <a:rPr lang="en-US" baseline="0" dirty="0" smtClean="0"/>
              <a:t>2 – Click…(counting boards to the abacus)</a:t>
            </a:r>
          </a:p>
          <a:p>
            <a:pPr marL="234635" indent="-234635">
              <a:buAutoNum type="arabicPeriod"/>
            </a:pPr>
            <a:r>
              <a:rPr lang="en-US" baseline="0" dirty="0" smtClean="0"/>
              <a:t>Where did the term computers come from?</a:t>
            </a:r>
          </a:p>
          <a:p>
            <a:pPr marL="234635" indent="-234635">
              <a:buAutoNum type="arabicPeriod"/>
            </a:pPr>
            <a:r>
              <a:rPr lang="en-US" baseline="0" dirty="0" smtClean="0"/>
              <a:t>3 – Click – “human computer”</a:t>
            </a:r>
          </a:p>
          <a:p>
            <a:pPr marL="703905" lvl="1" indent="-234635">
              <a:buAutoNum type="arabicPeriod"/>
            </a:pPr>
            <a:r>
              <a:rPr lang="en-US" baseline="0" dirty="0" smtClean="0"/>
              <a:t>Because of human error, people were constantly working to better the process</a:t>
            </a:r>
          </a:p>
          <a:p>
            <a:pPr marL="234635" indent="-234635" defTabSz="938540">
              <a:buFontTx/>
              <a:buAutoNum type="arabicPeriod"/>
              <a:defRPr/>
            </a:pPr>
            <a:r>
              <a:rPr lang="en-US" baseline="0" dirty="0" smtClean="0"/>
              <a:t>4 – Click (Finally, </a:t>
            </a:r>
            <a:r>
              <a:rPr lang="en-US" baseline="0" dirty="0" err="1" smtClean="0"/>
              <a:t>Blaise</a:t>
            </a:r>
            <a:r>
              <a:rPr lang="en-US" baseline="0" dirty="0" smtClean="0"/>
              <a:t> Pascal) – the </a:t>
            </a:r>
            <a:r>
              <a:rPr lang="en-US" baseline="0" dirty="0" err="1" smtClean="0"/>
              <a:t>Pascaline</a:t>
            </a:r>
            <a:r>
              <a:rPr lang="en-US" baseline="0" dirty="0" smtClean="0"/>
              <a:t> was built to help his father who was a tax collector.</a:t>
            </a:r>
          </a:p>
          <a:p>
            <a:pPr marL="703905" lvl="1" indent="-234635" defTabSz="938540">
              <a:buFontTx/>
              <a:buAutoNum type="arabicPeriod"/>
              <a:defRPr/>
            </a:pPr>
            <a:r>
              <a:rPr lang="en-US" baseline="0" dirty="0" smtClean="0"/>
              <a:t>It could only add and was quite expensive and not very accurate because gears were not very precise</a:t>
            </a:r>
          </a:p>
          <a:p>
            <a:pPr marL="703905" lvl="1" indent="-234635">
              <a:buAutoNum type="arabicPeriod"/>
            </a:pPr>
            <a:r>
              <a:rPr lang="en-US" baseline="0" dirty="0" smtClean="0"/>
              <a:t>Fun Fact: The odometer portion of the </a:t>
            </a:r>
            <a:r>
              <a:rPr lang="en-US" baseline="0" dirty="0" err="1" smtClean="0"/>
              <a:t>spedometer</a:t>
            </a:r>
            <a:r>
              <a:rPr lang="en-US" baseline="0" dirty="0" smtClean="0"/>
              <a:t> (up until it went digital) worked exactly the same as the </a:t>
            </a:r>
            <a:r>
              <a:rPr lang="en-US" baseline="0" dirty="0" err="1" smtClean="0"/>
              <a:t>pascaline</a:t>
            </a:r>
            <a:r>
              <a:rPr lang="en-US" baseline="0" dirty="0" smtClean="0"/>
              <a:t> “increment the next wheel after a full revolution of the first wheel)</a:t>
            </a:r>
          </a:p>
          <a:p>
            <a:pPr marL="234635" indent="-234635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1 – Father of Computers, Charles Babbage</a:t>
            </a:r>
            <a:r>
              <a:rPr lang="en-US" baseline="0" dirty="0" smtClean="0"/>
              <a:t> – working on a steam driven calculating machine</a:t>
            </a:r>
          </a:p>
          <a:p>
            <a:r>
              <a:rPr lang="en-US" dirty="0" smtClean="0"/>
              <a:t>	He took</a:t>
            </a:r>
            <a:r>
              <a:rPr lang="en-US" baseline="0" dirty="0" smtClean="0"/>
              <a:t> an earlier idea, Jacquard’s weaving loom which used punched cards to let colored thread through as the basis for his calculating machine realizing that the punched cards could be used as a storage device.</a:t>
            </a:r>
          </a:p>
          <a:p>
            <a:r>
              <a:rPr lang="en-US" baseline="0" dirty="0" smtClean="0"/>
              <a:t>	He called the two main parts of his Analytic Machine the store and the mill</a:t>
            </a:r>
          </a:p>
          <a:p>
            <a:r>
              <a:rPr lang="en-US" baseline="0" dirty="0" smtClean="0"/>
              <a:t>	Fun Facts: His Girlfriend, </a:t>
            </a:r>
            <a:r>
              <a:rPr lang="en-US" baseline="0" dirty="0" err="1" smtClean="0"/>
              <a:t>Ada</a:t>
            </a:r>
            <a:r>
              <a:rPr lang="en-US" baseline="0" dirty="0" smtClean="0"/>
              <a:t> Byron was so fascinated by his ideas she created the first programs</a:t>
            </a:r>
          </a:p>
          <a:p>
            <a:r>
              <a:rPr lang="en-US" baseline="0" dirty="0" smtClean="0"/>
              <a:t>	Fun Facts: Babbage went on to develop the modern postal system</a:t>
            </a:r>
          </a:p>
          <a:p>
            <a:r>
              <a:rPr lang="en-US" baseline="0" dirty="0" smtClean="0"/>
              <a:t>Click 2 – George Boole – will talk more about Boolean Logic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1 – US</a:t>
            </a:r>
            <a:r>
              <a:rPr lang="en-US" baseline="0" dirty="0" smtClean="0"/>
              <a:t> Constitution states that a census should be taken every 10 years to determine representation in the US Congress.</a:t>
            </a:r>
          </a:p>
          <a:p>
            <a:r>
              <a:rPr lang="en-US" baseline="0" dirty="0" smtClean="0"/>
              <a:t>In 1880 that census took 7.5 years to tabulate and the population was still increasing – The census </a:t>
            </a:r>
            <a:r>
              <a:rPr lang="en-US" baseline="0" dirty="0" err="1" smtClean="0"/>
              <a:t>bereau</a:t>
            </a:r>
            <a:r>
              <a:rPr lang="en-US" baseline="0" dirty="0" smtClean="0"/>
              <a:t> offered a prize to the inventor who could make this process easier – reward to Herman Hollerith</a:t>
            </a:r>
          </a:p>
          <a:p>
            <a:r>
              <a:rPr lang="en-US" baseline="0" dirty="0" smtClean="0"/>
              <a:t>	Hollerith took the idea of the punch cards and added to it to create the Hollerith Desk</a:t>
            </a:r>
          </a:p>
          <a:p>
            <a:r>
              <a:rPr lang="en-US" baseline="0" dirty="0" smtClean="0"/>
              <a:t>	It also had a gear-driven </a:t>
            </a:r>
            <a:r>
              <a:rPr lang="en-US" baseline="0" dirty="0" err="1" smtClean="0"/>
              <a:t>mechansim</a:t>
            </a:r>
            <a:r>
              <a:rPr lang="en-US" baseline="0" dirty="0" smtClean="0"/>
              <a:t> (based on Pascal’s </a:t>
            </a:r>
            <a:r>
              <a:rPr lang="en-US" baseline="0" dirty="0" err="1" smtClean="0"/>
              <a:t>Pascaline</a:t>
            </a:r>
            <a:r>
              <a:rPr lang="en-US" baseline="0" dirty="0" smtClean="0"/>
              <a:t>) for counting and dials to display the counts</a:t>
            </a:r>
          </a:p>
          <a:p>
            <a:r>
              <a:rPr lang="en-US" baseline="0" dirty="0" smtClean="0"/>
              <a:t>	Fun Fact: Since the cards that were created could not be changed, we call it a READ ONLY technology and he worked to find a way to create a READ/WRITE technology</a:t>
            </a:r>
          </a:p>
          <a:p>
            <a:r>
              <a:rPr lang="en-US" baseline="0" dirty="0" smtClean="0"/>
              <a:t>Click 2: John Vincent </a:t>
            </a:r>
            <a:r>
              <a:rPr lang="en-US" baseline="0" dirty="0" err="1" smtClean="0"/>
              <a:t>Atanasoff</a:t>
            </a:r>
            <a:r>
              <a:rPr lang="en-US" baseline="0" dirty="0" smtClean="0"/>
              <a:t> professor of math and physics at </a:t>
            </a:r>
            <a:r>
              <a:rPr lang="en-US" baseline="0" dirty="0" err="1" smtClean="0"/>
              <a:t>Iowas</a:t>
            </a:r>
            <a:r>
              <a:rPr lang="en-US" baseline="0" dirty="0" smtClean="0"/>
              <a:t> State university.</a:t>
            </a:r>
          </a:p>
          <a:p>
            <a:r>
              <a:rPr lang="en-US" baseline="0" dirty="0" smtClean="0"/>
              <a:t>	He used the initial IBM products but he found the machines slow and inaccurate…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1 – </a:t>
            </a:r>
            <a:r>
              <a:rPr lang="en-US" dirty="0" err="1" smtClean="0"/>
              <a:t>Zuse</a:t>
            </a:r>
            <a:r>
              <a:rPr lang="en-US" dirty="0" smtClean="0"/>
              <a:t> was working with the German army to produce a computer to aid in aircraft bombing</a:t>
            </a:r>
          </a:p>
          <a:p>
            <a:r>
              <a:rPr lang="en-US" dirty="0" smtClean="0"/>
              <a:t>	Others continued the work of the previous by adding bits and pieces along the way – most of the evolution can</a:t>
            </a:r>
            <a:r>
              <a:rPr lang="en-US" baseline="0" dirty="0" smtClean="0"/>
              <a:t> be directly linked with war tactics to gain the upper hand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1 – In the 1940’s John Von Neumann …</a:t>
            </a:r>
          </a:p>
          <a:p>
            <a:r>
              <a:rPr lang="en-US" dirty="0" smtClean="0"/>
              <a:t>Click</a:t>
            </a:r>
            <a:r>
              <a:rPr lang="en-US" baseline="0" dirty="0" smtClean="0"/>
              <a:t> 2 and 3 – Explanation – His model was based on the human body and it’s organs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led to the…..</a:t>
            </a:r>
            <a:endParaRPr lang="en-US" dirty="0" smtClean="0"/>
          </a:p>
          <a:p>
            <a:pPr defTabSz="938540">
              <a:defRPr/>
            </a:pPr>
            <a:r>
              <a:rPr lang="en-US" dirty="0" smtClean="0"/>
              <a:t>microcomputer, because it was the smallest of all computers.</a:t>
            </a:r>
          </a:p>
          <a:p>
            <a:pPr defTabSz="938540">
              <a:defRPr/>
            </a:pPr>
            <a:r>
              <a:rPr lang="en-US" dirty="0" smtClean="0"/>
              <a:t>The PC “Personal Computer” originated in 1981.  </a:t>
            </a:r>
          </a:p>
          <a:p>
            <a:pPr defTabSz="938540">
              <a:defRPr/>
            </a:pPr>
            <a:endParaRPr lang="en-US" dirty="0" smtClean="0"/>
          </a:p>
          <a:p>
            <a:pPr defTabSz="938540">
              <a:defRPr/>
            </a:pPr>
            <a:r>
              <a:rPr lang="en-US" dirty="0" smtClean="0"/>
              <a:t>So…Several of those involved in the evolution of the computer knew</a:t>
            </a:r>
            <a:r>
              <a:rPr lang="en-US" baseline="0" dirty="0" smtClean="0"/>
              <a:t> that working in letters, numbers and symbols would be difficult and time consuming for a computer – which leads us to the understanding of binary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1 – Remember </a:t>
            </a:r>
            <a:r>
              <a:rPr lang="en-US" dirty="0" err="1" smtClean="0"/>
              <a:t>Antanasoff</a:t>
            </a:r>
            <a:r>
              <a:rPr lang="en-US" dirty="0" smtClean="0"/>
              <a:t> –based computers</a:t>
            </a:r>
            <a:r>
              <a:rPr lang="en-US" baseline="0" dirty="0" smtClean="0"/>
              <a:t> on binary working with the electrical on or off state thus creating the binary logic of computes (click 2)</a:t>
            </a:r>
          </a:p>
          <a:p>
            <a:r>
              <a:rPr lang="en-US" baseline="0" dirty="0" smtClean="0"/>
              <a:t>Click 3 – understanding binary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Clicks</a:t>
            </a:r>
            <a:r>
              <a:rPr lang="en-US" baseline="0" dirty="0" smtClean="0"/>
              <a:t> through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an input of 2 variables, there are 16 possible </a:t>
            </a:r>
            <a:r>
              <a:rPr lang="en-US" dirty="0" err="1" smtClean="0"/>
              <a:t>boolean</a:t>
            </a:r>
            <a:r>
              <a:rPr lang="en-US" dirty="0" smtClean="0"/>
              <a:t> algebraic functions the computer recognizes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AE935-5143-4452-945C-DDF8B000865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latin typeface="Narkisim" pitchFamily="34" charset="-79"/>
                <a:cs typeface="Narkisim" pitchFamily="34" charset="-79"/>
              </a:defRPr>
            </a:lvl1pPr>
            <a:lvl2pPr>
              <a:defRPr sz="2800">
                <a:latin typeface="Narkisim" pitchFamily="34" charset="-79"/>
                <a:cs typeface="Narkisim" pitchFamily="34" charset="-79"/>
              </a:defRPr>
            </a:lvl2pPr>
            <a:lvl3pPr>
              <a:defRPr sz="2800">
                <a:latin typeface="Narkisim" pitchFamily="34" charset="-79"/>
                <a:cs typeface="Narkisim" pitchFamily="34" charset="-79"/>
              </a:defRPr>
            </a:lvl3pPr>
            <a:lvl4pPr>
              <a:defRPr sz="2400">
                <a:latin typeface="Narkisim" pitchFamily="34" charset="-79"/>
                <a:cs typeface="Narkisim" pitchFamily="34" charset="-79"/>
              </a:defRPr>
            </a:lvl4pPr>
            <a:lvl5pPr>
              <a:defRPr sz="2400">
                <a:latin typeface="Narkisim" pitchFamily="34" charset="-79"/>
                <a:cs typeface="Narkisim" pitchFamily="34" charset="-79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914400"/>
          </a:xfrm>
          <a:prstGeom prst="rect">
            <a:avLst/>
          </a:prstGeom>
        </p:spPr>
        <p:txBody>
          <a:bodyPr vert="horz" lIns="45720" rIns="45720"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kumimoji="0" lang="en-US" dirty="0" smtClean="0"/>
              <a:t>Click to edit Master title style…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E0C2477-1461-41ED-BFA3-9ED55B7608C8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4320AE-9E30-4488-8E6E-7E5F7C43BD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8600" y="914400"/>
            <a:ext cx="7772400" cy="0"/>
          </a:xfrm>
          <a:prstGeom prst="lin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spd="slow">
    <p:strips dir="ld"/>
  </p:transition>
  <p:txStyles>
    <p:titleStyle>
      <a:lvl1pPr algn="l" rtl="0" eaLnBrk="1" latinLnBrk="0" hangingPunct="1">
        <a:spcBef>
          <a:spcPct val="0"/>
        </a:spcBef>
        <a:buNone/>
        <a:defRPr kumimoji="0" sz="4000" b="1" kern="1200" cap="all" spc="0">
          <a:ln w="0"/>
          <a:gradFill flip="none">
            <a:gsLst>
              <a:gs pos="0">
                <a:schemeClr val="accent1">
                  <a:tint val="75000"/>
                  <a:shade val="75000"/>
                  <a:satMod val="170000"/>
                </a:schemeClr>
              </a:gs>
              <a:gs pos="49000">
                <a:schemeClr val="accent1">
                  <a:tint val="88000"/>
                  <a:shade val="65000"/>
                  <a:satMod val="172000"/>
                </a:schemeClr>
              </a:gs>
              <a:gs pos="50000">
                <a:schemeClr val="accent1">
                  <a:shade val="65000"/>
                  <a:satMod val="130000"/>
                </a:schemeClr>
              </a:gs>
              <a:gs pos="92000">
                <a:schemeClr val="accent1">
                  <a:shade val="50000"/>
                  <a:satMod val="120000"/>
                </a:schemeClr>
              </a:gs>
              <a:gs pos="100000">
                <a:schemeClr val="accent1">
                  <a:shade val="48000"/>
                  <a:satMod val="120000"/>
                </a:schemeClr>
              </a:gs>
            </a:gsLst>
            <a:lin ang="540000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 baseline="0">
          <a:solidFill>
            <a:schemeClr val="tx1"/>
          </a:solidFill>
          <a:latin typeface="Lucida Sans" pitchFamily="34" charset="0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 baseline="0">
          <a:solidFill>
            <a:schemeClr val="tx1"/>
          </a:solidFill>
          <a:latin typeface="Lucida Sans" pitchFamily="34" charset="0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 baseline="0">
          <a:solidFill>
            <a:schemeClr val="tx1"/>
          </a:solidFill>
          <a:latin typeface="Lucida Sans" pitchFamily="34" charset="0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 baseline="0">
          <a:solidFill>
            <a:schemeClr val="tx1"/>
          </a:solidFill>
          <a:latin typeface="Lucida Sans" pitchFamily="34" charset="0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 baseline="0">
          <a:solidFill>
            <a:schemeClr val="tx1"/>
          </a:solidFill>
          <a:latin typeface="Lucida Sans" pitchFamily="34" charset="0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utersciencelab.com/ComputerHistory/History.htm" TargetMode="External"/><Relationship Id="rId2" Type="http://schemas.openxmlformats.org/officeDocument/2006/relationships/hyperlink" Target="http://www.hitmill.com/computers/history/abacu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puter.howstuffworks.com/boolean2.htm" TargetMode="External"/><Relationship Id="rId4" Type="http://schemas.openxmlformats.org/officeDocument/2006/relationships/hyperlink" Target="http://www.snpx.com/cgi-bin/infosyssec.cgi?target=chapter01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://www.technology.am/wp-content/uploads/2009/09/The-Abacus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ugmentedrealitywiki.com/images/c/c6/Konrad-Zuse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4" name="Picture 6" descr="http://upload.wikimedia.org/wikiversity/en/7/7b/Newone.jpg"/>
          <p:cNvPicPr>
            <a:picLocks noChangeAspect="1" noChangeArrowheads="1"/>
          </p:cNvPicPr>
          <p:nvPr/>
        </p:nvPicPr>
        <p:blipFill>
          <a:blip r:embed="rId3" cstate="print">
            <a:lum bright="20000" contrast="-40000"/>
          </a:blip>
          <a:srcRect/>
          <a:stretch>
            <a:fillRect/>
          </a:stretch>
        </p:blipFill>
        <p:spPr bwMode="auto">
          <a:xfrm>
            <a:off x="-914400" y="-685800"/>
            <a:ext cx="9144000" cy="68580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6480048" cy="230124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Understanding</a:t>
            </a:r>
            <a:br>
              <a:rPr lang="en-US" sz="6000" dirty="0" smtClean="0"/>
            </a:br>
            <a:r>
              <a:rPr lang="en-US" sz="6000" dirty="0" smtClean="0"/>
              <a:t>Binary and logic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76600"/>
            <a:ext cx="6480048" cy="1600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By: Shannon </a:t>
            </a:r>
            <a:r>
              <a:rPr lang="en-US" sz="2400" dirty="0" err="1" smtClean="0"/>
              <a:t>Palmlund</a:t>
            </a:r>
            <a:endParaRPr lang="en-US" sz="2400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219200"/>
            <a:ext cx="8610600" cy="2057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So how do we get the bits to represent the ON or OFF state?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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A circuit will need to be created using </a:t>
            </a:r>
            <a:br>
              <a:rPr lang="en-US" sz="26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Boolean Logic and Gates [4]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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Note that A and B are representing 0’s and/or 1’s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Boolean Logic with Binary</a:t>
            </a:r>
            <a:endParaRPr lang="en-US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 l="8122" t="14035" r="7953" b="17544"/>
          <a:stretch>
            <a:fillRect/>
          </a:stretch>
        </p:blipFill>
        <p:spPr bwMode="auto">
          <a:xfrm>
            <a:off x="1143000" y="3200400"/>
            <a:ext cx="4191000" cy="26362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5410200" y="4267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 Boolean Logic Statements [4]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5965448"/>
            <a:ext cx="8534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There are also NOR, NAND, XOR, and XAND Gates.</a:t>
            </a:r>
            <a:endParaRPr lang="en-US" sz="2200" dirty="0" smtClean="0"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219200"/>
            <a:ext cx="8610600" cy="6019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Below is one example of a binary circuit.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9248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Boolean Logic with Binary Cont.</a:t>
            </a:r>
            <a:endParaRPr lang="en-US" dirty="0"/>
          </a:p>
        </p:txBody>
      </p:sp>
      <p:pic>
        <p:nvPicPr>
          <p:cNvPr id="24578" name="Picture 2" descr="http://static.howstuffworks.com/gif/bool-full-add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752600"/>
            <a:ext cx="4800600" cy="4334257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grpSp>
        <p:nvGrpSpPr>
          <p:cNvPr id="31" name="Group 30"/>
          <p:cNvGrpSpPr/>
          <p:nvPr/>
        </p:nvGrpSpPr>
        <p:grpSpPr>
          <a:xfrm>
            <a:off x="3505200" y="4147065"/>
            <a:ext cx="5105400" cy="545069"/>
            <a:chOff x="3505200" y="4147065"/>
            <a:chExt cx="5105400" cy="545069"/>
          </a:xfrm>
        </p:grpSpPr>
        <p:cxnSp>
          <p:nvCxnSpPr>
            <p:cNvPr id="21" name="Straight Arrow Connector 20"/>
            <p:cNvCxnSpPr/>
            <p:nvPr/>
          </p:nvCxnSpPr>
          <p:spPr>
            <a:xfrm rot="10800000" flipV="1">
              <a:off x="3505200" y="4343400"/>
              <a:ext cx="3505200" cy="348734"/>
            </a:xfrm>
            <a:prstGeom prst="straightConnector1">
              <a:avLst/>
            </a:prstGeom>
            <a:ln w="28575" cmpd="sng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086600" y="4147065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NOT GATE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28600" y="3200400"/>
            <a:ext cx="2819400" cy="369332"/>
            <a:chOff x="228600" y="3200400"/>
            <a:chExt cx="2819400" cy="369332"/>
          </a:xfrm>
        </p:grpSpPr>
        <p:sp>
          <p:nvSpPr>
            <p:cNvPr id="24" name="TextBox 23"/>
            <p:cNvSpPr txBox="1"/>
            <p:nvPr/>
          </p:nvSpPr>
          <p:spPr>
            <a:xfrm>
              <a:off x="228600" y="3200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XNOR GATE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25" name="Straight Arrow Connector 24"/>
            <p:cNvCxnSpPr>
              <a:stCxn id="24" idx="3"/>
            </p:cNvCxnSpPr>
            <p:nvPr/>
          </p:nvCxnSpPr>
          <p:spPr>
            <a:xfrm>
              <a:off x="1752600" y="3385066"/>
              <a:ext cx="1295400" cy="45522"/>
            </a:xfrm>
            <a:prstGeom prst="straightConnector1">
              <a:avLst/>
            </a:prstGeom>
            <a:ln w="28575" cmpd="sng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4800" y="2209800"/>
            <a:ext cx="3124200" cy="369332"/>
            <a:chOff x="304800" y="2209800"/>
            <a:chExt cx="3124200" cy="369332"/>
          </a:xfrm>
        </p:grpSpPr>
        <p:sp>
          <p:nvSpPr>
            <p:cNvPr id="32" name="TextBox 31"/>
            <p:cNvSpPr txBox="1"/>
            <p:nvPr/>
          </p:nvSpPr>
          <p:spPr>
            <a:xfrm>
              <a:off x="304800" y="22098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XNOR GATE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33" name="Straight Arrow Connector 32"/>
            <p:cNvCxnSpPr>
              <a:stCxn id="32" idx="3"/>
            </p:cNvCxnSpPr>
            <p:nvPr/>
          </p:nvCxnSpPr>
          <p:spPr>
            <a:xfrm>
              <a:off x="1828800" y="2394466"/>
              <a:ext cx="1600200" cy="120134"/>
            </a:xfrm>
            <a:prstGeom prst="straightConnector1">
              <a:avLst/>
            </a:prstGeom>
            <a:ln w="28575" cmpd="sng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6096000" y="3004065"/>
            <a:ext cx="2514600" cy="589003"/>
            <a:chOff x="6096000" y="3004065"/>
            <a:chExt cx="2514600" cy="589003"/>
          </a:xfrm>
        </p:grpSpPr>
        <p:sp>
          <p:nvSpPr>
            <p:cNvPr id="19" name="TextBox 18"/>
            <p:cNvSpPr txBox="1"/>
            <p:nvPr/>
          </p:nvSpPr>
          <p:spPr>
            <a:xfrm>
              <a:off x="7086600" y="3004065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OR GATE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rot="10800000" flipV="1">
              <a:off x="6096000" y="3276600"/>
              <a:ext cx="990600" cy="316468"/>
            </a:xfrm>
            <a:prstGeom prst="straightConnector1">
              <a:avLst/>
            </a:prstGeom>
            <a:ln w="28575" cmpd="sng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5410200" y="59436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 Boolean Logic Statements [4]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 rot="20297272">
            <a:off x="525037" y="3422948"/>
            <a:ext cx="8001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Narkisim" pitchFamily="34" charset="-79"/>
                <a:cs typeface="Narkisim" pitchFamily="34" charset="-79"/>
              </a:rPr>
              <a:t>The Carry In and Carry Out allow you to</a:t>
            </a:r>
          </a:p>
          <a:p>
            <a:pPr algn="ctr"/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Narkisim" pitchFamily="34" charset="-79"/>
                <a:cs typeface="Narkisim" pitchFamily="34" charset="-79"/>
              </a:rPr>
              <a:t>move from Bit to Bit…</a:t>
            </a:r>
            <a:endParaRPr lang="en-US" sz="32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105400" y="2089665"/>
            <a:ext cx="3505200" cy="762000"/>
            <a:chOff x="5105400" y="2089665"/>
            <a:chExt cx="3505200" cy="762000"/>
          </a:xfrm>
        </p:grpSpPr>
        <p:cxnSp>
          <p:nvCxnSpPr>
            <p:cNvPr id="13" name="Straight Arrow Connector 12"/>
            <p:cNvCxnSpPr>
              <a:stCxn id="15" idx="1"/>
            </p:cNvCxnSpPr>
            <p:nvPr/>
          </p:nvCxnSpPr>
          <p:spPr>
            <a:xfrm rot="10800000" flipV="1">
              <a:off x="5105400" y="2274331"/>
              <a:ext cx="1981200" cy="577334"/>
            </a:xfrm>
            <a:prstGeom prst="straightConnector1">
              <a:avLst/>
            </a:prstGeom>
            <a:ln w="28575" cmpd="sng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7086600" y="2089665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AND GATE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4" grpId="0"/>
      <p:bldP spid="3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219200"/>
            <a:ext cx="8610600" cy="83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Once one adder is created, it is “black-boxed” [4]</a:t>
            </a:r>
            <a:endParaRPr lang="en-US" sz="2600" dirty="0">
              <a:latin typeface="Narkisim" pitchFamily="34" charset="-79"/>
              <a:cs typeface="Narkisim" pitchFamily="34" charset="-79"/>
            </a:endParaRPr>
          </a:p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endParaRPr lang="en-US" sz="2600" dirty="0" smtClean="0">
              <a:latin typeface="Narkisim" pitchFamily="34" charset="-79"/>
              <a:cs typeface="Narkisim" pitchFamily="34" charset="-79"/>
            </a:endParaRPr>
          </a:p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endParaRPr lang="en-US" sz="2600" dirty="0">
              <a:latin typeface="Narkisim" pitchFamily="34" charset="-79"/>
              <a:cs typeface="Narkisim" pitchFamily="34" charset="-79"/>
            </a:endParaRPr>
          </a:p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sz="2600" dirty="0" smtClean="0"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9248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Bits to Boxed</a:t>
            </a:r>
            <a:endParaRPr lang="en-US" dirty="0"/>
          </a:p>
        </p:txBody>
      </p:sp>
      <p:pic>
        <p:nvPicPr>
          <p:cNvPr id="25602" name="Picture 2" descr="http://static.howstuffworks.com/gif/bool-8-bit-add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114800"/>
            <a:ext cx="4496836" cy="1905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isometricOffAxis1Right"/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5604" name="Picture 4" descr="http://static.howstuffworks.com/gif/bool-full-adder-bb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38460" y="1295400"/>
            <a:ext cx="1719790" cy="1905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914400" y="62484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Boolean Logic Statements [4]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2590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Boolean Logic</a:t>
            </a:r>
            <a:b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</a:b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Statements [4] 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200400"/>
            <a:ext cx="85344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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Below is an example of 4 bits on a circuit board [4]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sz="800" dirty="0" smtClean="0">
              <a:latin typeface="Narkisim" pitchFamily="34" charset="-79"/>
              <a:cs typeface="Narkisim" pitchFamily="34" charset="-79"/>
            </a:endParaRP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sz="800" dirty="0" smtClean="0">
              <a:latin typeface="Narkisim" pitchFamily="34" charset="-79"/>
              <a:cs typeface="Narkisim" pitchFamily="34" charset="-79"/>
            </a:endParaRP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sz="800" dirty="0" smtClean="0">
              <a:latin typeface="Narkisim" pitchFamily="34" charset="-79"/>
              <a:cs typeface="Narkisim" pitchFamily="34" charset="-79"/>
            </a:endParaRPr>
          </a:p>
          <a:p>
            <a:pPr marL="420624" lvl="1" indent="-384048" algn="r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						    Just think – a 64 Bit</a:t>
            </a:r>
            <a:br>
              <a:rPr lang="en-US" sz="26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                                                 Operating System is now</a:t>
            </a:r>
            <a:br>
              <a:rPr lang="en-US" sz="26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                                                 available (and these are just the adders!)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848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382000" cy="3276600"/>
          </a:xfrm>
        </p:spPr>
        <p:txBody>
          <a:bodyPr/>
          <a:lstStyle/>
          <a:p>
            <a:r>
              <a:rPr lang="en-US" dirty="0" smtClean="0"/>
              <a:t>1940’s: John Von Neumann – created first computer with working storage…</a:t>
            </a:r>
          </a:p>
          <a:p>
            <a:pPr lvl="1"/>
            <a:r>
              <a:rPr lang="en-US" dirty="0" smtClean="0"/>
              <a:t>RAM – Random Access Memory is created by a process called feedback. [4]</a:t>
            </a:r>
          </a:p>
          <a:p>
            <a:pPr lvl="1"/>
            <a:r>
              <a:rPr lang="en-US" dirty="0" smtClean="0"/>
              <a:t>The below is an example of a simple inverter…</a:t>
            </a:r>
            <a:endParaRPr lang="en-US" dirty="0"/>
          </a:p>
        </p:txBody>
      </p:sp>
      <p:pic>
        <p:nvPicPr>
          <p:cNvPr id="26626" name="Picture 2" descr="http://static.howstuffworks.com/gif/bool-mem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267200"/>
            <a:ext cx="3912575" cy="17846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5181600" y="5029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 Boolean Logic Statements [4]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9248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The Chip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543800" cy="5105400"/>
          </a:xfrm>
        </p:spPr>
        <p:txBody>
          <a:bodyPr/>
          <a:lstStyle/>
          <a:p>
            <a:pPr marL="420624" lvl="1" indent="-384048">
              <a:buSzPct val="80000"/>
              <a:buFont typeface="Wingdings 2"/>
              <a:buChar char=""/>
            </a:pPr>
            <a:r>
              <a:rPr lang="en-US" dirty="0" smtClean="0"/>
              <a:t>In the past, relays were used, but today, sub-microscopic transistors etched onto silicon chips are used. [4]</a:t>
            </a:r>
          </a:p>
          <a:p>
            <a:pPr marL="420624" lvl="1" indent="-384048">
              <a:buSzPct val="80000"/>
              <a:buNone/>
            </a:pPr>
            <a:endParaRPr lang="en-US" dirty="0" smtClean="0"/>
          </a:p>
          <a:p>
            <a:pPr marL="420624" lvl="1" indent="-384048">
              <a:buSzPct val="80000"/>
              <a:buFont typeface="Wingdings 2"/>
              <a:buChar char=""/>
            </a:pPr>
            <a:r>
              <a:rPr lang="en-US" dirty="0" smtClean="0"/>
              <a:t>HP Pavilion DV6</a:t>
            </a:r>
            <a:br>
              <a:rPr lang="en-US" dirty="0" smtClean="0"/>
            </a:br>
            <a:r>
              <a:rPr lang="en-US" dirty="0" smtClean="0"/>
              <a:t>Motherboard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 smtClean="0"/>
          </a:p>
        </p:txBody>
      </p:sp>
      <p:pic>
        <p:nvPicPr>
          <p:cNvPr id="27650" name="Picture 2" descr="http://image.made-in-china.com/2f0j00veSaoOZJSUzB/HP-Pavilion-DV6000-Laptop-Motherboard.jpg"/>
          <p:cNvPicPr>
            <a:picLocks noChangeAspect="1" noChangeArrowheads="1"/>
          </p:cNvPicPr>
          <p:nvPr/>
        </p:nvPicPr>
        <p:blipFill>
          <a:blip r:embed="rId2" cstate="print"/>
          <a:srcRect l="7717" r="6109" b="3194"/>
          <a:stretch>
            <a:fillRect/>
          </a:stretch>
        </p:blipFill>
        <p:spPr bwMode="auto">
          <a:xfrm>
            <a:off x="3581400" y="2286000"/>
            <a:ext cx="4800600" cy="4343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2765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848600" cy="762000"/>
          </a:xfrm>
        </p:spPr>
        <p:txBody>
          <a:bodyPr/>
          <a:lstStyle/>
          <a:p>
            <a:r>
              <a:rPr lang="en-US" dirty="0" smtClean="0"/>
              <a:t>End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6868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[1] </a:t>
            </a:r>
            <a:r>
              <a:rPr lang="en-US" i="1" dirty="0" smtClean="0"/>
              <a:t>History of computers</a:t>
            </a:r>
            <a:r>
              <a:rPr lang="en-US" dirty="0" smtClean="0"/>
              <a:t>. (2006, December 29). Retrieved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from </a:t>
            </a:r>
            <a:r>
              <a:rPr lang="en-US" dirty="0" smtClean="0">
                <a:hlinkClick r:id="rId2"/>
              </a:rPr>
              <a:t>http://www.hitmill.com/computers/history/abacus.html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[2] </a:t>
            </a:r>
            <a:r>
              <a:rPr lang="en-US" dirty="0" err="1" smtClean="0"/>
              <a:t>Kopplin</a:t>
            </a:r>
            <a:r>
              <a:rPr lang="en-US" dirty="0" smtClean="0"/>
              <a:t>, J. (2002). </a:t>
            </a:r>
            <a:r>
              <a:rPr lang="en-US" i="1" dirty="0" smtClean="0"/>
              <a:t>Computer history</a:t>
            </a:r>
            <a:r>
              <a:rPr lang="en-US" dirty="0" smtClean="0"/>
              <a:t>. Retrieved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hlinkClick r:id="rId3"/>
              </a:rPr>
              <a:t>http</a:t>
            </a:r>
            <a:r>
              <a:rPr lang="en-US" dirty="0" smtClean="0">
                <a:hlinkClick r:id="rId3"/>
              </a:rPr>
              <a:t>://www.computersciencelab.com/ComputerHistory</a:t>
            </a:r>
            <a:r>
              <a:rPr lang="en-US" dirty="0" smtClean="0">
                <a:hlinkClick r:id="rId3"/>
              </a:rPr>
              <a:t>/</a:t>
            </a:r>
            <a:br>
              <a:rPr lang="en-US" dirty="0" smtClean="0">
                <a:hlinkClick r:id="rId3"/>
              </a:rPr>
            </a:br>
            <a:r>
              <a:rPr lang="en-US" dirty="0" smtClean="0"/>
              <a:t>	</a:t>
            </a:r>
            <a:r>
              <a:rPr lang="en-US" dirty="0" smtClean="0">
                <a:hlinkClick r:id="rId3"/>
              </a:rPr>
              <a:t>History.htm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dirty="0" smtClean="0"/>
              <a:t>[3] </a:t>
            </a:r>
            <a:r>
              <a:rPr lang="en-US" dirty="0" err="1" smtClean="0"/>
              <a:t>Karbo</a:t>
            </a:r>
            <a:r>
              <a:rPr lang="en-US" dirty="0" smtClean="0"/>
              <a:t>, M. (2005). </a:t>
            </a:r>
            <a:r>
              <a:rPr lang="en-US" i="1" dirty="0" smtClean="0"/>
              <a:t>The Security portal for information system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	security </a:t>
            </a:r>
            <a:r>
              <a:rPr lang="en-US" i="1" dirty="0" smtClean="0"/>
              <a:t>professionals</a:t>
            </a:r>
            <a:r>
              <a:rPr lang="en-US" dirty="0" smtClean="0"/>
              <a:t> (Microsoft Word Upload), Retrieved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from </a:t>
            </a:r>
            <a:r>
              <a:rPr lang="en-US" u="sng" dirty="0" smtClean="0">
                <a:hlinkClick r:id="rId4"/>
              </a:rPr>
              <a:t>http://</a:t>
            </a:r>
            <a:r>
              <a:rPr lang="en-US" u="sng" dirty="0" smtClean="0">
                <a:hlinkClick r:id="rId4"/>
              </a:rPr>
              <a:t>www.snpx.com/cgi-</a:t>
            </a:r>
            <a:br>
              <a:rPr lang="en-US" u="sng" dirty="0" smtClean="0">
                <a:hlinkClick r:id="rId4"/>
              </a:rPr>
            </a:br>
            <a:r>
              <a:rPr lang="en-US" dirty="0" smtClean="0"/>
              <a:t>	</a:t>
            </a:r>
            <a:r>
              <a:rPr lang="en-US" u="sng" dirty="0" smtClean="0">
                <a:hlinkClick r:id="rId4"/>
              </a:rPr>
              <a:t>bin/</a:t>
            </a:r>
            <a:r>
              <a:rPr lang="en-US" u="sng" dirty="0" err="1" smtClean="0">
                <a:hlinkClick r:id="rId4"/>
              </a:rPr>
              <a:t>infosyssec.cgi?target</a:t>
            </a:r>
            <a:r>
              <a:rPr lang="en-US" u="sng" dirty="0" smtClean="0">
                <a:hlinkClick r:id="rId4"/>
              </a:rPr>
              <a:t>=chapter01.htm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[4] </a:t>
            </a:r>
            <a:r>
              <a:rPr lang="en-US" i="1" dirty="0" smtClean="0"/>
              <a:t>How stuff works</a:t>
            </a:r>
            <a:r>
              <a:rPr lang="en-US" dirty="0" smtClean="0"/>
              <a:t>. (1998-2010). Retrieved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hlinkClick r:id="rId5"/>
              </a:rPr>
              <a:t>http</a:t>
            </a:r>
            <a:r>
              <a:rPr lang="en-US" dirty="0" smtClean="0">
                <a:hlinkClick r:id="rId5"/>
              </a:rPr>
              <a:t>://computer.howstuffworks.com/boolean2.htm</a:t>
            </a:r>
            <a:endParaRPr lang="en-US" dirty="0" smtClean="0"/>
          </a:p>
          <a:p>
            <a:pPr lvl="0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6200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Evolution of Computers…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6781800" cy="2819400"/>
          </a:xfrm>
        </p:spPr>
        <p:txBody>
          <a:bodyPr>
            <a:noAutofit/>
          </a:bodyPr>
          <a:lstStyle/>
          <a:p>
            <a:endParaRPr lang="en-US" sz="900" dirty="0" smtClean="0"/>
          </a:p>
          <a:p>
            <a:r>
              <a:rPr lang="en-US" sz="2800" dirty="0" smtClean="0"/>
              <a:t>2700-2300 BC – Counting Boards</a:t>
            </a:r>
          </a:p>
          <a:p>
            <a:pPr lvl="1"/>
            <a:r>
              <a:rPr lang="en-US" dirty="0" smtClean="0"/>
              <a:t>(1387 AD: Termed, Abacus) [1]</a:t>
            </a:r>
          </a:p>
          <a:p>
            <a:pPr lvl="1">
              <a:buNone/>
            </a:pPr>
            <a:endParaRPr lang="en-US" sz="900" dirty="0" smtClean="0"/>
          </a:p>
          <a:p>
            <a:pPr lvl="1">
              <a:buNone/>
            </a:pPr>
            <a:endParaRPr lang="en-US" sz="900" dirty="0" smtClean="0"/>
          </a:p>
          <a:p>
            <a:r>
              <a:rPr lang="en-US" sz="2800" dirty="0" smtClean="0"/>
              <a:t>1613: “Computer” – a person who</a:t>
            </a:r>
            <a:br>
              <a:rPr lang="en-US" sz="2800" dirty="0" smtClean="0"/>
            </a:br>
            <a:r>
              <a:rPr lang="en-US" sz="2800" dirty="0" smtClean="0"/>
              <a:t>carries out calculations and computations. [2]</a:t>
            </a:r>
          </a:p>
        </p:txBody>
      </p:sp>
      <p:pic>
        <p:nvPicPr>
          <p:cNvPr id="4" name="Picture 3" descr="http://www.karbosguide.com/books/pcarchitecture/images/91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733800"/>
            <a:ext cx="1905000" cy="2667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2209800" y="5257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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Blaise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b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Pascal [3]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4" name="Picture 6" descr="See full size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1219200"/>
            <a:ext cx="2438400" cy="16121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6" name="Picture 8" descr="http://www.computersciencelab.com/ComputerHistory/HtmlHelp/Images2/1642Pascalin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91000" y="4876800"/>
            <a:ext cx="2743200" cy="173254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3" name="TextBox 12"/>
          <p:cNvSpPr txBox="1"/>
          <p:nvPr/>
        </p:nvSpPr>
        <p:spPr>
          <a:xfrm>
            <a:off x="6934200" y="5257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 Pascal’s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Pascaline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[2]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362200" y="3886200"/>
            <a:ext cx="6781800" cy="1219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ea typeface="+mn-ea"/>
                <a:cs typeface="Narkisim" pitchFamily="34" charset="-79"/>
              </a:rPr>
              <a:t>1642: Frenchman,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ea typeface="+mn-ea"/>
                <a:cs typeface="Narkisim" pitchFamily="34" charset="-79"/>
              </a:rPr>
              <a:t>Blaise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ea typeface="+mn-ea"/>
                <a:cs typeface="Narkisim" pitchFamily="34" charset="-79"/>
              </a:rPr>
              <a:t> Pascal, constructed the first calculating machine. [3]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0400" y="2895600"/>
            <a:ext cx="2133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↑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Early Abacus, </a:t>
            </a:r>
            <a:b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</a:t>
            </a:r>
            <a:r>
              <a:rPr lang="en-US" baseline="30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nd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Century BC [1]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13" grpId="0"/>
      <p:bldP spid="10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6962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Evolution of Computers…</a:t>
            </a:r>
            <a:endParaRPr lang="en-US" dirty="0"/>
          </a:p>
        </p:txBody>
      </p:sp>
      <p:pic>
        <p:nvPicPr>
          <p:cNvPr id="5" name="Picture 4" descr="http://www.karbosguide.com/books/pcarchitecture/images/91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3429000"/>
            <a:ext cx="2057400" cy="2971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 descr="http://www.karbosguide.com/books/pcarchitecture/images/910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219200"/>
            <a:ext cx="2133600" cy="2971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304800" y="4267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Charles Babbage [3]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5600" y="64008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George Boole [3]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724400"/>
            <a:ext cx="6705600" cy="190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1835: Englishman, George Boole, develops </a:t>
            </a:r>
            <a:r>
              <a:rPr lang="en-US" sz="2800" i="1" dirty="0" smtClean="0"/>
              <a:t>symbolic logic </a:t>
            </a:r>
            <a:r>
              <a:rPr lang="en-US" sz="2800" dirty="0" smtClean="0"/>
              <a:t>used in programs today. [3]</a:t>
            </a:r>
          </a:p>
          <a:p>
            <a:pPr lvl="1"/>
            <a:r>
              <a:rPr lang="en-US" dirty="0" smtClean="0"/>
              <a:t>Boolean Logic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590800" y="1143000"/>
            <a:ext cx="6553200" cy="25146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ea typeface="+mn-ea"/>
                <a:cs typeface="Narkisim" pitchFamily="34" charset="-79"/>
              </a:rPr>
              <a:t>1823: Englishman, Charles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ea typeface="+mn-ea"/>
                <a:cs typeface="Narkisim" pitchFamily="34" charset="-79"/>
              </a:rPr>
              <a:t> Babbage, called </a:t>
            </a: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“Father of Computers” [2]</a:t>
            </a:r>
          </a:p>
          <a:p>
            <a:pPr marL="877824" lvl="1" indent="-384048">
              <a:spcBef>
                <a:spcPct val="20000"/>
              </a:spcBef>
              <a:buClr>
                <a:srgbClr val="92D050"/>
              </a:buClr>
              <a:buSzPct val="85000"/>
              <a:buFont typeface="Narkisim" pitchFamily="34" charset="-79"/>
              <a:buChar char="•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Created structure of computers calculating abilities</a:t>
            </a:r>
          </a:p>
          <a:p>
            <a:pPr marL="877824" lvl="1" indent="-384048">
              <a:spcBef>
                <a:spcPct val="20000"/>
              </a:spcBef>
              <a:buClr>
                <a:srgbClr val="92D050"/>
              </a:buClr>
              <a:buSzPct val="85000"/>
              <a:buFont typeface="Narkisim" pitchFamily="34" charset="-79"/>
              <a:buChar char="•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Created Programs for analytical calculating machine</a:t>
            </a:r>
          </a:p>
          <a:p>
            <a:pPr marL="1335024" lvl="2" indent="-384048">
              <a:spcBef>
                <a:spcPct val="200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Courier New" pitchFamily="49" charset="0"/>
              <a:buChar char="o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Store - Memory  |  Mill - CPU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arkisim" pitchFamily="34" charset="-79"/>
              <a:ea typeface="+mn-ea"/>
              <a:cs typeface="Narkisim" pitchFamily="34" charset="-79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3" grpId="0" build="p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429000"/>
            <a:ext cx="1828800" cy="2514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410" name="Picture 2" descr="http://www.computersciencelab.com/ComputerHistory/HtmlHelp/Images2/Hollerit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990600"/>
            <a:ext cx="2895600" cy="23526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Evolution of Computers…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86200"/>
            <a:ext cx="6934200" cy="2971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1939: Bulgarian, John Vincent </a:t>
            </a:r>
            <a:r>
              <a:rPr lang="en-US" dirty="0" err="1" smtClean="0"/>
              <a:t>Atanasoff</a:t>
            </a:r>
            <a:r>
              <a:rPr lang="en-US" dirty="0" smtClean="0"/>
              <a:t> creates first electronic-digital computer [3]</a:t>
            </a:r>
          </a:p>
          <a:p>
            <a:pPr lvl="1"/>
            <a:r>
              <a:rPr lang="en-US" dirty="0" smtClean="0"/>
              <a:t>Teamed with electrician Clifford Berry</a:t>
            </a:r>
          </a:p>
          <a:p>
            <a:pPr lvl="2"/>
            <a:r>
              <a:rPr lang="en-US" dirty="0" smtClean="0"/>
              <a:t>Work in base-two </a:t>
            </a:r>
          </a:p>
          <a:p>
            <a:pPr lvl="2"/>
            <a:r>
              <a:rPr lang="en-US" dirty="0" smtClean="0"/>
              <a:t>Use Boolean Logic (obviously based on the findings of George Boole, 1835)</a:t>
            </a:r>
          </a:p>
          <a:p>
            <a:pPr lvl="2"/>
            <a:r>
              <a:rPr lang="en-US" dirty="0" smtClean="0"/>
              <a:t>Regenerative memory (with use of capacitors). DRAM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3352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Hollerith Desk [2]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81800" y="59436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John Vincent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Atanasoff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[3]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200400" y="990600"/>
            <a:ext cx="5943600" cy="2590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1890: </a:t>
            </a: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Herman Hollerith wins prize </a:t>
            </a: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[2]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100000"/>
              <a:buFont typeface="Wingdings 2" pitchFamily="18" charset="2"/>
              <a:buChar char="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Gear-driven mechanism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100000"/>
              <a:buFont typeface="Wingdings 2" pitchFamily="18" charset="2"/>
              <a:buChar char="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Used Pascal’s device and dials as indicators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100000"/>
              <a:buFont typeface="Wingdings 2" pitchFamily="18" charset="2"/>
              <a:buChar char="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Started the International Business Machine Company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Evolution of Computers…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" y="1066800"/>
            <a:ext cx="8839200" cy="121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1941: </a:t>
            </a: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German </a:t>
            </a:r>
            <a:r>
              <a:rPr lang="en-US" sz="2800" dirty="0" err="1" smtClean="0">
                <a:latin typeface="Narkisim" pitchFamily="34" charset="-79"/>
                <a:cs typeface="Narkisim" pitchFamily="34" charset="-79"/>
              </a:rPr>
              <a:t>Konrad</a:t>
            </a: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2800" dirty="0" err="1" smtClean="0">
                <a:latin typeface="Narkisim" pitchFamily="34" charset="-79"/>
                <a:cs typeface="Narkisim" pitchFamily="34" charset="-79"/>
              </a:rPr>
              <a:t>Zuse</a:t>
            </a: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 creates </a:t>
            </a:r>
            <a:r>
              <a:rPr lang="en-US" sz="2800" dirty="0">
                <a:latin typeface="Narkisim" pitchFamily="34" charset="-79"/>
                <a:cs typeface="Narkisim" pitchFamily="34" charset="-79"/>
              </a:rPr>
              <a:t>first fully functioning, program-controlled electromechanical digital computer </a:t>
            </a: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[3]</a:t>
            </a:r>
          </a:p>
        </p:txBody>
      </p:sp>
      <p:pic>
        <p:nvPicPr>
          <p:cNvPr id="18434" name="Picture 2" descr="File:Konrad-Zuse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3276600"/>
            <a:ext cx="2481134" cy="3200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6172200" y="64124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Konrad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Zuse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[3]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52400" y="2209800"/>
            <a:ext cx="84582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He knew nothing of what was being done elsewhere!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His computer is the basis for our microcomputer today [2]: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657600"/>
            <a:ext cx="8991600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0000"/>
              <a:buFont typeface="Courier New" pitchFamily="49" charset="0"/>
              <a:buChar char="o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an arithmetic unit for calculations,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0000"/>
              <a:buFont typeface="Courier New" pitchFamily="49" charset="0"/>
              <a:buChar char="o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a memory for storing numbers,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0000"/>
              <a:buFont typeface="Courier New" pitchFamily="49" charset="0"/>
              <a:buChar char="o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a control system to supervise</a:t>
            </a:r>
            <a:br>
              <a:rPr lang="en-US" sz="28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operations,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0000"/>
              <a:buFont typeface="Courier New" pitchFamily="49" charset="0"/>
              <a:buChar char="o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and input and output devices to</a:t>
            </a:r>
            <a:br>
              <a:rPr lang="en-US" sz="28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connect to the external world</a:t>
            </a:r>
            <a:endParaRPr lang="en-US" sz="2600" dirty="0" smtClean="0"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Evolution of Computers…</a:t>
            </a:r>
            <a:endParaRPr lang="en-US" dirty="0"/>
          </a:p>
        </p:txBody>
      </p:sp>
      <p:pic>
        <p:nvPicPr>
          <p:cNvPr id="6" name="Picture 5" descr="http://www.karbosguide.com/books/pcarchitecture/images/967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4850" y="2286000"/>
            <a:ext cx="4629150" cy="4267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5105400" y="6400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The Von Neumann Model [3]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2530" name="Picture 2" descr="http://www.karbosguide.com/books/pcarchitecture/images/923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33400" y="4495800"/>
            <a:ext cx="3412282" cy="25527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 rot="20947204">
            <a:off x="142120" y="2435807"/>
            <a:ext cx="4191000" cy="1905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>
            <a:normAutofit lnSpcReduction="10000"/>
          </a:bodyPr>
          <a:lstStyle/>
          <a:p>
            <a:pPr marL="404813" lvl="2" indent="-382588" algn="ctr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2800" u="sng" dirty="0" smtClean="0">
                <a:latin typeface="Narkisim" pitchFamily="34" charset="-79"/>
                <a:cs typeface="Narkisim" pitchFamily="34" charset="-79"/>
              </a:rPr>
              <a:t>5 Primary Groups</a:t>
            </a:r>
          </a:p>
          <a:p>
            <a:pPr marL="404813" lvl="3" indent="-382588" algn="ctr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* CPU   * Input   * Output </a:t>
            </a:r>
          </a:p>
          <a:p>
            <a:pPr marL="404813" lvl="3" indent="-382588" algn="ctr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* Working Storage</a:t>
            </a:r>
          </a:p>
          <a:p>
            <a:pPr marL="404813" lvl="3" indent="-382588" algn="ctr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* Permanent Storage</a:t>
            </a:r>
            <a:endParaRPr lang="en-US" sz="2800" dirty="0"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6324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John Von Neumann [3]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990600"/>
            <a:ext cx="8686800" cy="1295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1940’s: </a:t>
            </a:r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John Von Neumann created a model of the basic computer’s hardware that is still used today. </a:t>
            </a: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[3]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sz="2400" dirty="0" smtClean="0">
                <a:latin typeface="Narkisim" pitchFamily="34" charset="-79"/>
                <a:cs typeface="Narkisim" pitchFamily="34" charset="-79"/>
              </a:rPr>
              <a:t>Constructed first computer with working storage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endParaRPr lang="en-US" sz="2600" dirty="0" smtClean="0"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 animBg="1"/>
      <p:bldP spid="8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Binary to Denary Conversions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1066800"/>
            <a:ext cx="86106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1939 – </a:t>
            </a:r>
            <a:r>
              <a:rPr lang="en-US" sz="2600" dirty="0" err="1" smtClean="0">
                <a:latin typeface="Narkisim" pitchFamily="34" charset="-79"/>
                <a:cs typeface="Narkisim" pitchFamily="34" charset="-79"/>
              </a:rPr>
              <a:t>Antanasoff</a:t>
            </a: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 uses Binary System [3]</a:t>
            </a:r>
          </a:p>
          <a:p>
            <a:pPr marL="950976" lvl="2" indent="-457200">
              <a:spcBef>
                <a:spcPct val="20000"/>
              </a:spcBef>
              <a:buClr>
                <a:schemeClr val="accent1"/>
              </a:buClr>
              <a:buSzPct val="80000"/>
              <a:buFont typeface="Narkisim" pitchFamily="34" charset="-79"/>
              <a:buChar char="•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Where does the word, BIT come from?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438400" y="4876800"/>
          <a:ext cx="5105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985"/>
                <a:gridCol w="699370"/>
                <a:gridCol w="699370"/>
                <a:gridCol w="699370"/>
                <a:gridCol w="769305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Binary # for 2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Number Line </a:t>
                      </a:r>
                      <a:r>
                        <a:rPr lang="en-US" b="1" dirty="0" smtClean="0">
                          <a:solidFill>
                            <a:srgbClr val="0070C0"/>
                          </a:solidFill>
                          <a:sym typeface="Wingdings" pitchFamily="2" charset="2"/>
                        </a:rPr>
                        <a:t>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Above Worth </a:t>
                      </a:r>
                      <a:r>
                        <a:rPr lang="en-US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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Binary for</a:t>
                      </a:r>
                      <a:r>
                        <a:rPr lang="en-US" b="1" baseline="0" dirty="0" smtClean="0"/>
                        <a:t> “2”</a:t>
                      </a:r>
                      <a:r>
                        <a:rPr lang="en-US" b="1" dirty="0" smtClean="0">
                          <a:sym typeface="Wingdings" pitchFamily="2" charset="2"/>
                        </a:rPr>
                        <a:t>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0" y="5638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 + 0 = 2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59830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“0” means Off!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21271560">
            <a:off x="3717293" y="1994750"/>
            <a:ext cx="5181600" cy="219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8176" lvl="3" indent="-457200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0000"/>
              <a:buFont typeface="Courier New" pitchFamily="49" charset="0"/>
              <a:buChar char="o"/>
            </a:pPr>
            <a:r>
              <a:rPr lang="en-US" sz="2200" u="sng" dirty="0" smtClean="0">
                <a:latin typeface="Narkisim" pitchFamily="34" charset="-79"/>
                <a:cs typeface="Narkisim" pitchFamily="34" charset="-79"/>
              </a:rPr>
              <a:t>Binary </a:t>
            </a:r>
            <a:r>
              <a:rPr lang="en-US" sz="2200" u="sng" dirty="0" err="1" smtClean="0">
                <a:latin typeface="Narkisim" pitchFamily="34" charset="-79"/>
                <a:cs typeface="Narkisim" pitchFamily="34" charset="-79"/>
              </a:rPr>
              <a:t>digITs</a:t>
            </a: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: It is either</a:t>
            </a:r>
            <a:br>
              <a:rPr lang="en-US" sz="22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2200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arkisim" pitchFamily="34" charset="-79"/>
                <a:cs typeface="Narkisim" pitchFamily="34" charset="-79"/>
              </a:rPr>
              <a:t>OFF</a:t>
            </a:r>
            <a:r>
              <a:rPr lang="en-US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arkisim" pitchFamily="34" charset="-79"/>
                <a:cs typeface="Narkisim" pitchFamily="34" charset="-79"/>
              </a:rPr>
              <a:t> (0; False) </a:t>
            </a: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or </a:t>
            </a:r>
            <a:r>
              <a:rPr lang="en-US" sz="2200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arkisim" pitchFamily="34" charset="-79"/>
                <a:cs typeface="Narkisim" pitchFamily="34" charset="-79"/>
              </a:rPr>
              <a:t>ON</a:t>
            </a:r>
            <a:r>
              <a:rPr lang="en-US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arkisim" pitchFamily="34" charset="-79"/>
                <a:cs typeface="Narkisim" pitchFamily="34" charset="-79"/>
              </a:rPr>
              <a:t> (1; True)</a:t>
            </a: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/>
            </a:r>
            <a:br>
              <a:rPr lang="en-US" sz="22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(just like a light switch producing electricity)</a:t>
            </a:r>
          </a:p>
          <a:p>
            <a:pPr marL="1408176" lvl="3" indent="-457200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0000"/>
              <a:buFont typeface="Courier New" pitchFamily="49" charset="0"/>
              <a:buChar char="o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Everything in “computer” is converted to the Binary state.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" y="2209800"/>
            <a:ext cx="4572000" cy="42904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9000"/>
              <a:buFont typeface="Wingdings 2"/>
              <a:buChar char="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How to convert our </a:t>
            </a:r>
            <a:r>
              <a:rPr lang="en-US" sz="2200" u="sng" dirty="0" smtClean="0">
                <a:latin typeface="Narkisim" pitchFamily="34" charset="-79"/>
                <a:cs typeface="Narkisim" pitchFamily="34" charset="-79"/>
              </a:rPr>
              <a:t>Number Line</a:t>
            </a: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 to binary…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9000"/>
              <a:buFont typeface="Wingdings 2" pitchFamily="18" charset="2"/>
              <a:buChar char="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Each BIT (Binary </a:t>
            </a:r>
            <a:r>
              <a:rPr lang="en-US" sz="2200" dirty="0" err="1" smtClean="0">
                <a:latin typeface="Narkisim" pitchFamily="34" charset="-79"/>
                <a:cs typeface="Narkisim" pitchFamily="34" charset="-79"/>
              </a:rPr>
              <a:t>digIT</a:t>
            </a: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) increases by powers of 2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9000"/>
              <a:buFont typeface="Courier New" pitchFamily="49" charset="0"/>
              <a:buChar char="o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0=0 (False; Off – Worth Nothing)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9000"/>
              <a:buFont typeface="Courier New" pitchFamily="49" charset="0"/>
              <a:buChar char="o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1=1 (True; On – Worth 1)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9000"/>
              <a:buFont typeface="Courier New" pitchFamily="49" charset="0"/>
              <a:buChar char="o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2=10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9000"/>
              <a:buFont typeface="Courier New" pitchFamily="49" charset="0"/>
              <a:buChar char="o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3=11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9000"/>
              <a:buFont typeface="Courier New" pitchFamily="49" charset="0"/>
              <a:buChar char="o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4=100</a:t>
            </a:r>
          </a:p>
          <a:p>
            <a:pPr marL="1335024" lvl="3" indent="-384048">
              <a:spcBef>
                <a:spcPct val="20000"/>
              </a:spcBef>
              <a:buClr>
                <a:schemeClr val="accent2">
                  <a:lumMod val="40000"/>
                  <a:lumOff val="60000"/>
                </a:schemeClr>
              </a:buClr>
              <a:buSzPct val="89000"/>
              <a:buFont typeface="Courier New" pitchFamily="49" charset="0"/>
              <a:buChar char="o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5=101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934200" y="5650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0" y="5650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2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10200" y="5650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4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24400" y="5650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8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0" y="6031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6031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8153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Binary to Denary Cont.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838200"/>
            <a:ext cx="8610600" cy="6019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9000"/>
            </a:pPr>
            <a:endParaRPr lang="en-US" sz="2200" dirty="0"/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9000"/>
            </a:pPr>
            <a:endParaRPr lang="en-US" sz="2200" dirty="0" smtClean="0"/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9000"/>
            </a:pPr>
            <a:endParaRPr lang="en-US" sz="2200" dirty="0"/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9000"/>
            </a:pPr>
            <a:endParaRPr lang="en-US" sz="22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1066800"/>
          <a:ext cx="5943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5415"/>
                <a:gridCol w="814192"/>
                <a:gridCol w="814192"/>
                <a:gridCol w="814192"/>
                <a:gridCol w="895609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Binary # for 3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Number Line </a:t>
                      </a:r>
                      <a:r>
                        <a:rPr lang="en-US" b="1" dirty="0" smtClean="0">
                          <a:solidFill>
                            <a:srgbClr val="0070C0"/>
                          </a:solidFill>
                          <a:sym typeface="Wingdings" pitchFamily="2" charset="2"/>
                        </a:rPr>
                        <a:t>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Above Worth </a:t>
                      </a:r>
                      <a:r>
                        <a:rPr lang="en-US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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Binary for</a:t>
                      </a:r>
                      <a:r>
                        <a:rPr lang="en-US" b="1" baseline="0" dirty="0" smtClean="0"/>
                        <a:t> “3”</a:t>
                      </a:r>
                      <a:r>
                        <a:rPr lang="en-US" b="1" dirty="0" smtClean="0">
                          <a:sym typeface="Wingdings" pitchFamily="2" charset="2"/>
                        </a:rPr>
                        <a:t>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2">
                            <a:lumMod val="9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2895600"/>
          <a:ext cx="5943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5415"/>
                <a:gridCol w="814192"/>
                <a:gridCol w="814192"/>
                <a:gridCol w="814192"/>
                <a:gridCol w="895609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Binary # for 4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Number Line </a:t>
                      </a:r>
                      <a:r>
                        <a:rPr lang="en-US" b="1" dirty="0" smtClean="0">
                          <a:solidFill>
                            <a:srgbClr val="0070C0"/>
                          </a:solidFill>
                          <a:sym typeface="Wingdings" pitchFamily="2" charset="2"/>
                        </a:rPr>
                        <a:t>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Above Worth </a:t>
                      </a:r>
                      <a:r>
                        <a:rPr lang="en-US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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8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Binary for</a:t>
                      </a:r>
                      <a:r>
                        <a:rPr lang="en-US" b="1" baseline="0" dirty="0" smtClean="0"/>
                        <a:t> “4”</a:t>
                      </a:r>
                      <a:r>
                        <a:rPr lang="en-US" b="1" dirty="0" smtClean="0">
                          <a:sym typeface="Wingdings" pitchFamily="2" charset="2"/>
                        </a:rPr>
                        <a:t>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629400" y="1828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 + 1 = 3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2209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We want both “on”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3657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4 + 0 + 0 = 4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4038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Remember R to L!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09600" y="4876800"/>
          <a:ext cx="5943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5415"/>
                <a:gridCol w="814192"/>
                <a:gridCol w="814192"/>
                <a:gridCol w="814192"/>
                <a:gridCol w="895609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Binary # for 5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Number Line </a:t>
                      </a:r>
                      <a:r>
                        <a:rPr lang="en-US" b="1" dirty="0" smtClean="0">
                          <a:solidFill>
                            <a:srgbClr val="0070C0"/>
                          </a:solidFill>
                          <a:sym typeface="Wingdings" pitchFamily="2" charset="2"/>
                        </a:rPr>
                        <a:t>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Above Worth </a:t>
                      </a:r>
                      <a:r>
                        <a:rPr lang="en-US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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8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Binary for</a:t>
                      </a:r>
                      <a:r>
                        <a:rPr lang="en-US" b="1" baseline="0" dirty="0" smtClean="0"/>
                        <a:t> “5”</a:t>
                      </a:r>
                      <a:r>
                        <a:rPr lang="en-US" b="1" dirty="0" smtClean="0">
                          <a:sym typeface="Wingdings" pitchFamily="2" charset="2"/>
                        </a:rPr>
                        <a:t>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629400" y="5638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4 + 1 = 5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400" y="6019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Remember R to L!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1200" y="1840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53000" y="1828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2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14800" y="1828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4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2800" y="1828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8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91200" y="220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53000" y="220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14800" y="220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0</a:t>
            </a:r>
            <a:endParaRPr lang="en-US" b="1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91200" y="4038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53000" y="4038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14800" y="4038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791200" y="601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53000" y="601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14800" y="601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4" grpId="0"/>
      <p:bldP spid="15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31" grpId="0"/>
      <p:bldP spid="32" grpId="0"/>
      <p:bldP spid="33" grpId="0"/>
      <p:bldP spid="40" grpId="0"/>
      <p:bldP spid="41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Bits and Bytes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990600"/>
            <a:ext cx="86106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Bits (Binary </a:t>
            </a:r>
            <a:r>
              <a:rPr lang="en-US" sz="2600" dirty="0" err="1" smtClean="0">
                <a:latin typeface="Narkisim" pitchFamily="34" charset="-79"/>
                <a:cs typeface="Narkisim" pitchFamily="34" charset="-79"/>
              </a:rPr>
              <a:t>digITS</a:t>
            </a: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) are rarely seen alone in computers today – they are bundled in to bytes [4] </a:t>
            </a:r>
          </a:p>
        </p:txBody>
      </p:sp>
      <p:pic>
        <p:nvPicPr>
          <p:cNvPr id="19460" name="Picture 4" descr="bitby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114800"/>
            <a:ext cx="7051165" cy="24003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7962900" y="5334000"/>
            <a:ext cx="1181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 Bits, </a:t>
            </a:r>
            <a:b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</a:b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Bytes,</a:t>
            </a:r>
            <a:b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</a:b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Word [4]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911128">
            <a:off x="292659" y="2623727"/>
            <a:ext cx="438966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There are 16 bits in a word…</a:t>
            </a:r>
          </a:p>
        </p:txBody>
      </p:sp>
      <p:sp>
        <p:nvSpPr>
          <p:cNvPr id="7" name="Rectangle 6"/>
          <p:cNvSpPr/>
          <p:nvPr/>
        </p:nvSpPr>
        <p:spPr>
          <a:xfrm rot="20959415">
            <a:off x="4527044" y="1554983"/>
            <a:ext cx="4572000" cy="23206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20624" lvl="1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600" dirty="0" smtClean="0">
                <a:latin typeface="Narkisim" pitchFamily="34" charset="-79"/>
                <a:cs typeface="Narkisim" pitchFamily="34" charset="-79"/>
              </a:rPr>
              <a:t>There are 8 bits to a byte! </a:t>
            </a:r>
            <a:endParaRPr lang="en-US" sz="2200" dirty="0" smtClean="0">
              <a:latin typeface="Narkisim" pitchFamily="34" charset="-79"/>
              <a:cs typeface="Narkisim" pitchFamily="34" charset="-79"/>
            </a:endParaRPr>
          </a:p>
          <a:p>
            <a:pPr marL="950976" lvl="2" indent="-457200">
              <a:spcBef>
                <a:spcPct val="20000"/>
              </a:spcBef>
              <a:buClr>
                <a:schemeClr val="accent1"/>
              </a:buClr>
              <a:buSzPct val="80000"/>
              <a:buFont typeface="Narkisim" pitchFamily="34" charset="-79"/>
              <a:buChar char="•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Why 8? </a:t>
            </a:r>
          </a:p>
          <a:p>
            <a:pPr marL="877824" lvl="2" indent="-384048">
              <a:spcBef>
                <a:spcPct val="20000"/>
              </a:spcBef>
              <a:buClr>
                <a:schemeClr val="accent1"/>
              </a:buClr>
              <a:buSzPct val="80000"/>
              <a:buFont typeface="Narkisim" pitchFamily="34" charset="-79"/>
              <a:buChar char="•"/>
            </a:pP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Why the word, Byte?</a:t>
            </a:r>
            <a:br>
              <a:rPr lang="en-US" sz="22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2200" dirty="0" smtClean="0">
                <a:latin typeface="Narkisim" pitchFamily="34" charset="-79"/>
                <a:cs typeface="Narkisim" pitchFamily="34" charset="-79"/>
              </a:rPr>
              <a:t>“Don’t BYTE (input) off more than you can chew (process/output).</a:t>
            </a:r>
          </a:p>
        </p:txBody>
      </p:sp>
      <p:pic>
        <p:nvPicPr>
          <p:cNvPr id="19457" name="Picture 1" descr="C:\Users\SPalmlund\AppData\Local\Microsoft\Windows\Temporary Internet Files\Content.IE5\KB4EXD2E\MM900283688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34290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Technic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7162</TotalTime>
  <Words>1313</Words>
  <Application>Microsoft Office PowerPoint</Application>
  <PresentationFormat>On-screen Show (4:3)</PresentationFormat>
  <Paragraphs>244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Technic</vt:lpstr>
      <vt:lpstr>Understanding Binary and logic</vt:lpstr>
      <vt:lpstr>The Evolution of Computers…</vt:lpstr>
      <vt:lpstr>The Evolution of Computers…</vt:lpstr>
      <vt:lpstr>The Evolution of Computers…</vt:lpstr>
      <vt:lpstr>The Evolution of Computers…</vt:lpstr>
      <vt:lpstr>The Evolution of Computers…</vt:lpstr>
      <vt:lpstr>Binary to Denary Conversions</vt:lpstr>
      <vt:lpstr>Binary to Denary Cont.</vt:lpstr>
      <vt:lpstr>Bits and Bytes</vt:lpstr>
      <vt:lpstr>Boolean Logic with Binary</vt:lpstr>
      <vt:lpstr>Boolean Logic with Binary Cont.</vt:lpstr>
      <vt:lpstr>Bits to Boxed</vt:lpstr>
      <vt:lpstr>RAM</vt:lpstr>
      <vt:lpstr>The Chip</vt:lpstr>
      <vt:lpstr>End Notes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basics</dc:title>
  <dc:creator>SPalmlund</dc:creator>
  <cp:lastModifiedBy>SPalmlund</cp:lastModifiedBy>
  <cp:revision>104</cp:revision>
  <dcterms:created xsi:type="dcterms:W3CDTF">2010-06-09T15:01:36Z</dcterms:created>
  <dcterms:modified xsi:type="dcterms:W3CDTF">2010-06-15T13:31:31Z</dcterms:modified>
</cp:coreProperties>
</file>